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89" r:id="rId2"/>
  </p:sldMasterIdLst>
  <p:notesMasterIdLst>
    <p:notesMasterId r:id="rId14"/>
  </p:notesMasterIdLst>
  <p:sldIdLst>
    <p:sldId id="257" r:id="rId3"/>
    <p:sldId id="294" r:id="rId4"/>
    <p:sldId id="290" r:id="rId5"/>
    <p:sldId id="291" r:id="rId6"/>
    <p:sldId id="292" r:id="rId7"/>
    <p:sldId id="278" r:id="rId8"/>
    <p:sldId id="263" r:id="rId9"/>
    <p:sldId id="268" r:id="rId10"/>
    <p:sldId id="293" r:id="rId11"/>
    <p:sldId id="280" r:id="rId12"/>
    <p:sldId id="272" r:id="rId1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E77"/>
    <a:srgbClr val="1A2286"/>
    <a:srgbClr val="1B238D"/>
    <a:srgbClr val="1F28A1"/>
    <a:srgbClr val="000066"/>
    <a:srgbClr val="FFFF00"/>
    <a:srgbClr val="FF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1"/>
    <p:restoredTop sz="90607" autoAdjust="0"/>
  </p:normalViewPr>
  <p:slideViewPr>
    <p:cSldViewPr snapToGrid="0">
      <p:cViewPr varScale="1">
        <p:scale>
          <a:sx n="90" d="100"/>
          <a:sy n="90" d="100"/>
        </p:scale>
        <p:origin x="224" y="5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A4BE742-F341-9148-A94E-C374EDF98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Equation</a:t>
            </a:r>
            <a:r>
              <a:rPr lang="en-US" baseline="0" dirty="0"/>
              <a:t> is in form of straight line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hat means predicted Y values, not people’s actual Y values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2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hat means predicted Y values, not people’s actual Y values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9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Yhat</a:t>
            </a:r>
            <a:r>
              <a:rPr lang="en-US" dirty="0"/>
              <a:t> = a + </a:t>
            </a:r>
            <a:r>
              <a:rPr lang="en-US" dirty="0" err="1"/>
              <a:t>bX</a:t>
            </a:r>
            <a:r>
              <a:rPr lang="en-US" dirty="0"/>
              <a:t> + e (e</a:t>
            </a:r>
            <a:r>
              <a:rPr lang="en-US" baseline="0" dirty="0"/>
              <a:t>, epsilon is error… everything else that can possibly explain value of Y, not accounted for by )</a:t>
            </a:r>
          </a:p>
          <a:p>
            <a:r>
              <a:rPr lang="en-US" baseline="0" dirty="0"/>
              <a:t>Plug in values (slope)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92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== SP^2 / </a:t>
            </a:r>
            <a:r>
              <a:rPr lang="en-US" dirty="0" err="1"/>
              <a:t>SSx</a:t>
            </a:r>
            <a:r>
              <a:rPr lang="en-US" dirty="0"/>
              <a:t>*</a:t>
            </a:r>
            <a:r>
              <a:rPr lang="en-US" dirty="0" err="1"/>
              <a:t>SSy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1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4BE742-F341-9148-A94E-C374EDF983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133" y="2130426"/>
            <a:ext cx="9787467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46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38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2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5234" y="274639"/>
            <a:ext cx="2307167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617" y="274639"/>
            <a:ext cx="6720416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35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51618" y="274639"/>
            <a:ext cx="9230783" cy="5851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10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274638"/>
            <a:ext cx="10278533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03868" y="1600200"/>
            <a:ext cx="10278533" cy="21859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3868" y="3938589"/>
            <a:ext cx="10278533" cy="21875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93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18" y="274638"/>
            <a:ext cx="9230783" cy="114300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51618" y="1600201"/>
            <a:ext cx="4512733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67552" y="1600201"/>
            <a:ext cx="4514849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381751"/>
            <a:ext cx="2844800" cy="3397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Slide </a:t>
            </a:r>
            <a:fld id="{BDF85106-AC1E-B04B-98E8-4099A3202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242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29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437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317D7A4-D06E-A34A-86AA-068C2339AE10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08112"/>
      </p:ext>
    </p:extLst>
  </p:cSld>
  <p:clrMapOvr>
    <a:masterClrMapping/>
  </p:clrMapOvr>
  <p:hf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1" i="0" cap="none" baseline="0">
                <a:solidFill>
                  <a:schemeClr val="accent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1" i="0" kern="1200" cap="none" baseline="0" dirty="0">
                <a:solidFill>
                  <a:schemeClr val="accent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1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80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6166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17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1140557D-618A-764C-9FA6-0C58AE0E777D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C8168C3-1F03-634F-866E-2F7F974E96A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971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133" y="4406901"/>
            <a:ext cx="98361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133" y="2906713"/>
            <a:ext cx="98361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11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1883" y="1600201"/>
            <a:ext cx="492971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2535" y="1600201"/>
            <a:ext cx="485986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30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6133" y="1535113"/>
            <a:ext cx="47603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133" y="2174875"/>
            <a:ext cx="47603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5467" y="1535113"/>
            <a:ext cx="5096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2400" y="2174875"/>
            <a:ext cx="508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3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33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67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273051"/>
            <a:ext cx="6400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67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432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87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1" y="274638"/>
            <a:ext cx="10058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0935" y="1600201"/>
            <a:ext cx="10041467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</p:sldLayoutIdLst>
  <p:hf sldNum="0"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accent1">
              <a:lumMod val="50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333399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accent2">
              <a:lumMod val="7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50000"/>
            </a:schemeClr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lumMod val="95000"/>
                    <a:lumOff val="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C6D8846F-46A3-EB4B-9371-B1E8B5709ABC}" type="datetimeFigureOut">
              <a:rPr lang="en-US" smtClean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lumMod val="95000"/>
                    <a:lumOff val="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24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sldNum="0"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b="0" i="0" kern="1200">
          <a:solidFill>
            <a:schemeClr val="tx1"/>
          </a:solidFill>
          <a:latin typeface="Helvetica Neue Thin" panose="020B0403020202020204" pitchFamily="34" charset="0"/>
          <a:ea typeface="Helvetica Neue Thin" panose="020B0403020202020204" pitchFamily="34" charset="0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Linear/OLS Regression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Linear/OLS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Dependent variable is interval-ratio</a:t>
                </a:r>
              </a:p>
              <a:p>
                <a:r>
                  <a:rPr lang="en-US" sz="2000" dirty="0"/>
                  <a:t>Independence of observations</a:t>
                </a:r>
              </a:p>
              <a:p>
                <a:r>
                  <a:rPr lang="en-US" sz="2000" dirty="0"/>
                  <a:t>Adequate sample size (</a:t>
                </a:r>
                <a:r>
                  <a:rPr lang="en-US" sz="2000" b="1" u="sng" dirty="0"/>
                  <a:t>N </a:t>
                </a:r>
                <a14:m>
                  <m:oMath xmlns:m="http://schemas.openxmlformats.org/officeDocument/2006/math">
                    <m:r>
                      <a:rPr lang="en-US" sz="20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b="1" u="sng" dirty="0"/>
                  <a:t> 50 + 8m</a:t>
                </a:r>
                <a:r>
                  <a:rPr lang="en-US" sz="2000" dirty="0"/>
                  <a:t>; m is # of IVs)</a:t>
                </a:r>
              </a:p>
              <a:p>
                <a:r>
                  <a:rPr lang="en-US" sz="2000" dirty="0"/>
                  <a:t>Normality, Linearity, Homoscedasticity (Homogeneity of Variance)</a:t>
                </a:r>
              </a:p>
              <a:p>
                <a:pPr lvl="2"/>
                <a:r>
                  <a:rPr lang="en-US" sz="1200" i="1" dirty="0"/>
                  <a:t>Examine residuals plot</a:t>
                </a:r>
              </a:p>
              <a:p>
                <a:r>
                  <a:rPr lang="en-US" sz="2000" dirty="0"/>
                  <a:t>Absence of Multicollinearity and Singularity</a:t>
                </a:r>
              </a:p>
              <a:p>
                <a:pPr lvl="1"/>
                <a:r>
                  <a:rPr lang="en-US" sz="1600" b="1" dirty="0"/>
                  <a:t>Multicollinearity</a:t>
                </a:r>
                <a:r>
                  <a:rPr lang="en-US" sz="1600" dirty="0"/>
                  <a:t>: two or more IVs correlate too highly with one another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.90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/>
                <a:r>
                  <a:rPr lang="en-US" sz="1600" b="1" dirty="0"/>
                  <a:t>Singularity: </a:t>
                </a:r>
                <a:r>
                  <a:rPr lang="en-US" sz="1600" dirty="0"/>
                  <a:t>two or more IVs represent the exact same thing (e.g. using 3 IVs that are subscales, then including another IV that is the full scale)</a:t>
                </a:r>
              </a:p>
              <a:p>
                <a:r>
                  <a:rPr lang="en-US" sz="2000" dirty="0"/>
                  <a:t>Absence of Outliers</a:t>
                </a:r>
              </a:p>
              <a:p>
                <a:pPr lvl="2"/>
                <a:r>
                  <a:rPr lang="en-US" sz="1200" i="1" dirty="0"/>
                  <a:t>Examine scatterplot and identify outliers. (Can identify case and see if it significantly different from the mean/predicted Y line – using t-test or Howell’s ANOVA distance - but need extreme justification to exclude cases… otherwise it looks like cherry-picking). Just explain outliers in data/method and writeup.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1" t="-2524" r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70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Linear/OLS (Hypotheses)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There is no relationship between the effect of </a:t>
                </a:r>
                <a:r>
                  <a:rPr lang="en-US" b="1" dirty="0"/>
                  <a:t>an</a:t>
                </a:r>
                <a:r>
                  <a:rPr lang="en-US" dirty="0"/>
                  <a:t> X variable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on the Y variable (in the population)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: There is a relationship between the effect of </a:t>
                </a:r>
                <a:r>
                  <a:rPr lang="en-US" b="1" dirty="0"/>
                  <a:t>an</a:t>
                </a:r>
                <a:r>
                  <a:rPr lang="en-US" dirty="0"/>
                  <a:t> X variable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on the Y variable (in the population)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;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;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128016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1" t="-2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93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4112-DB29-8044-AFC3-5F3F56F68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Regression?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249F-A49C-6B4D-9958-E33B8BA9F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of explaining the value of one variable from another.</a:t>
            </a:r>
          </a:p>
          <a:p>
            <a:pPr lvl="1"/>
            <a:r>
              <a:rPr lang="en-US" dirty="0"/>
              <a:t>Linear, straight-line relationship</a:t>
            </a:r>
          </a:p>
          <a:p>
            <a:pPr lvl="1"/>
            <a:r>
              <a:rPr lang="en-US" dirty="0"/>
              <a:t>Fits the line through the correlation/scatterplot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69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Ordinary Least Squares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" y="1666137"/>
            <a:ext cx="6876288" cy="4727448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B67941-3F3B-F146-9253-714070B3B7DE}"/>
                  </a:ext>
                </a:extLst>
              </p:cNvPr>
              <p:cNvSpPr txBox="1"/>
              <p:nvPr/>
            </p:nvSpPr>
            <p:spPr>
              <a:xfrm>
                <a:off x="8002917" y="1759490"/>
                <a:ext cx="3682403" cy="39819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We want to create a line that is the “best fitting” for our data…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Uses all the X and Y coordinates to create an equation (e.g.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𝑏𝑋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) for a line that comes as close as possible to the actual coordinates </a:t>
                </a:r>
                <a:r>
                  <a:rPr lang="en-US" sz="14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)</a:t>
                </a:r>
                <a:endParaRPr lang="en-US" sz="1400" dirty="0"/>
              </a:p>
              <a:p>
                <a:pPr lvl="1"/>
                <a:endParaRPr lang="en-US" sz="1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Since the regression line (in </a:t>
                </a:r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</a:rPr>
                  <a:t>green</a:t>
                </a:r>
                <a:r>
                  <a:rPr lang="en-US" sz="1400" dirty="0"/>
                  <a:t>) does not include every actual data point (in </a:t>
                </a:r>
                <a:r>
                  <a:rPr lang="en-US" sz="1400" dirty="0">
                    <a:solidFill>
                      <a:schemeClr val="accent2">
                        <a:lumMod val="50000"/>
                      </a:schemeClr>
                    </a:solidFill>
                  </a:rPr>
                  <a:t>blue</a:t>
                </a:r>
                <a:r>
                  <a:rPr lang="en-US" sz="1400" dirty="0"/>
                  <a:t>), the line doesn’t equate to Y, it actually equates to a predicted Y value…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𝑏𝑋</m:t>
                    </m:r>
                  </m:oMath>
                </a14:m>
                <a:endParaRPr lang="en-US" sz="140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B67941-3F3B-F146-9253-714070B3B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917" y="1759490"/>
                <a:ext cx="3682403" cy="3981988"/>
              </a:xfrm>
              <a:prstGeom prst="rect">
                <a:avLst/>
              </a:prstGeom>
              <a:blipFill>
                <a:blip r:embed="rId4"/>
                <a:stretch>
                  <a:fillRect t="-317" r="-10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52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Ordinary Least Squares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" y="1666137"/>
            <a:ext cx="6876288" cy="4727448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CE8BA0-4F51-254C-A519-FE92B6321A2D}"/>
                  </a:ext>
                </a:extLst>
              </p:cNvPr>
              <p:cNvSpPr txBox="1"/>
              <p:nvPr/>
            </p:nvSpPr>
            <p:spPr>
              <a:xfrm>
                <a:off x="8115408" y="1694137"/>
                <a:ext cx="3491676" cy="1534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CE8BA0-4F51-254C-A519-FE92B6321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408" y="1694137"/>
                <a:ext cx="3491676" cy="1534523"/>
              </a:xfrm>
              <a:prstGeom prst="rect">
                <a:avLst/>
              </a:prstGeom>
              <a:blipFill>
                <a:blip r:embed="rId4"/>
                <a:stretch>
                  <a:fillRect t="-2459" b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33FCBF-B1B5-8442-9D9A-BE22D8F04ACB}"/>
                  </a:ext>
                </a:extLst>
              </p:cNvPr>
              <p:cNvSpPr txBox="1"/>
              <p:nvPr/>
            </p:nvSpPr>
            <p:spPr>
              <a:xfrm>
                <a:off x="1541101" y="2908118"/>
                <a:ext cx="823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33FCBF-B1B5-8442-9D9A-BE22D8F04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01" y="2908118"/>
                <a:ext cx="823151" cy="369332"/>
              </a:xfrm>
              <a:prstGeom prst="rect">
                <a:avLst/>
              </a:prstGeom>
              <a:blipFill>
                <a:blip r:embed="rId5"/>
                <a:stretch>
                  <a:fillRect l="-4545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D45C1B-112A-4447-AF9C-C882B6A0B37A}"/>
                  </a:ext>
                </a:extLst>
              </p:cNvPr>
              <p:cNvSpPr/>
              <p:nvPr/>
            </p:nvSpPr>
            <p:spPr>
              <a:xfrm>
                <a:off x="1541101" y="3765216"/>
                <a:ext cx="731290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D45C1B-112A-4447-AF9C-C882B6A0B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01" y="3765216"/>
                <a:ext cx="731290" cy="376770"/>
              </a:xfrm>
              <a:prstGeom prst="rect">
                <a:avLst/>
              </a:prstGeom>
              <a:blipFill>
                <a:blip r:embed="rId6"/>
                <a:stretch>
                  <a:fillRect l="-5085" t="-3226" r="-508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F11837-9546-0848-9B3C-54EDC225B77C}"/>
              </a:ext>
            </a:extLst>
          </p:cNvPr>
          <p:cNvCxnSpPr>
            <a:cxnSpLocks/>
          </p:cNvCxnSpPr>
          <p:nvPr/>
        </p:nvCxnSpPr>
        <p:spPr>
          <a:xfrm>
            <a:off x="2272391" y="3113756"/>
            <a:ext cx="7075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4BBFAD-BF62-5E4E-955F-635739110D22}"/>
              </a:ext>
            </a:extLst>
          </p:cNvPr>
          <p:cNvCxnSpPr>
            <a:cxnSpLocks/>
          </p:cNvCxnSpPr>
          <p:nvPr/>
        </p:nvCxnSpPr>
        <p:spPr>
          <a:xfrm>
            <a:off x="2272391" y="3953601"/>
            <a:ext cx="7075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0C922D09-5689-3046-820B-04D4C432AE3E}"/>
              </a:ext>
            </a:extLst>
          </p:cNvPr>
          <p:cNvSpPr/>
          <p:nvPr/>
        </p:nvSpPr>
        <p:spPr>
          <a:xfrm>
            <a:off x="3200400" y="3113756"/>
            <a:ext cx="1000125" cy="839830"/>
          </a:xfrm>
          <a:prstGeom prst="rightBrace">
            <a:avLst>
              <a:gd name="adj1" fmla="val 8333"/>
              <a:gd name="adj2" fmla="val 71346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A60420-B1D5-FB4E-A248-5B07A9CBDA45}"/>
                  </a:ext>
                </a:extLst>
              </p:cNvPr>
              <p:cNvSpPr txBox="1"/>
              <p:nvPr/>
            </p:nvSpPr>
            <p:spPr>
              <a:xfrm>
                <a:off x="4255008" y="3515332"/>
                <a:ext cx="1345692" cy="869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dirty="0"/>
                  <a:t>Residual (AKA error)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A60420-B1D5-FB4E-A248-5B07A9CBD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08" y="3515332"/>
                <a:ext cx="1345692" cy="869212"/>
              </a:xfrm>
              <a:prstGeom prst="rect">
                <a:avLst/>
              </a:prstGeom>
              <a:blipFill>
                <a:blip r:embed="rId7"/>
                <a:stretch>
                  <a:fillRect l="-1869" t="-1449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5E2A58-7ECE-6C43-A002-0C65C5FACE44}"/>
                  </a:ext>
                </a:extLst>
              </p:cNvPr>
              <p:cNvSpPr txBox="1"/>
              <p:nvPr/>
            </p:nvSpPr>
            <p:spPr>
              <a:xfrm>
                <a:off x="7913600" y="4016649"/>
                <a:ext cx="3895292" cy="16121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We want regression line that minimizes the sum of all the residuals but b/c this equals zero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/>
                  <a:t>), we square the residuals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Linear (e.g. </a:t>
                </a:r>
                <a:r>
                  <a:rPr lang="en-US" sz="1400" dirty="0">
                    <a:solidFill>
                      <a:srgbClr val="FF0000"/>
                    </a:solidFill>
                  </a:rPr>
                  <a:t>ordinary</a:t>
                </a:r>
                <a:r>
                  <a:rPr lang="en-US" sz="1400" dirty="0"/>
                  <a:t>) line that minimizes (e.g. </a:t>
                </a:r>
                <a:r>
                  <a:rPr lang="en-US" sz="1400" dirty="0">
                    <a:solidFill>
                      <a:srgbClr val="FF0000"/>
                    </a:solidFill>
                  </a:rPr>
                  <a:t>least</a:t>
                </a:r>
                <a:r>
                  <a:rPr lang="en-US" sz="1400" dirty="0"/>
                  <a:t>) the squared residuals (</a:t>
                </a:r>
                <a:r>
                  <a:rPr lang="en-US" sz="1400" dirty="0">
                    <a:solidFill>
                      <a:srgbClr val="FF0000"/>
                    </a:solidFill>
                  </a:rPr>
                  <a:t>squares</a:t>
                </a:r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5E2A58-7ECE-6C43-A002-0C65C5FAC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600" y="4016649"/>
                <a:ext cx="3895292" cy="1612108"/>
              </a:xfrm>
              <a:prstGeom prst="rect">
                <a:avLst/>
              </a:prstGeom>
              <a:blipFill>
                <a:blip r:embed="rId8"/>
                <a:stretch>
                  <a:fillRect b="-15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612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Describing a Straight Line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800" i="1" dirty="0">
                <a:cs typeface="Arial" charset="0"/>
              </a:rPr>
              <a:t>b</a:t>
            </a:r>
            <a:r>
              <a:rPr lang="en-GB" sz="2800" i="1" baseline="-25000" dirty="0">
                <a:cs typeface="Arial" charset="0"/>
              </a:rPr>
              <a:t>0 </a:t>
            </a:r>
            <a:r>
              <a:rPr lang="en-GB" sz="2800" dirty="0">
                <a:cs typeface="Arial" charset="0"/>
              </a:rPr>
              <a:t>(or a)</a:t>
            </a:r>
            <a:endParaRPr lang="en-US" sz="2800" i="1" baseline="-25000" dirty="0"/>
          </a:p>
          <a:p>
            <a:pPr lvl="1"/>
            <a:r>
              <a:rPr lang="en-US" sz="2400" dirty="0"/>
              <a:t>Y intercept (value of Y when X = 0)</a:t>
            </a:r>
          </a:p>
          <a:p>
            <a:pPr lvl="1"/>
            <a:r>
              <a:rPr lang="en-US" sz="2400" dirty="0"/>
              <a:t>Point at which the regression line crosses the Y-axis</a:t>
            </a:r>
          </a:p>
          <a:p>
            <a:endParaRPr lang="en-US" dirty="0"/>
          </a:p>
          <a:p>
            <a:r>
              <a:rPr lang="en-GB" sz="2800" i="1" dirty="0">
                <a:cs typeface="Arial" charset="0"/>
              </a:rPr>
              <a:t>b</a:t>
            </a:r>
            <a:r>
              <a:rPr lang="en-US" sz="2800" baseline="-25000" dirty="0"/>
              <a:t>1</a:t>
            </a:r>
          </a:p>
          <a:p>
            <a:pPr lvl="1"/>
            <a:r>
              <a:rPr lang="en-US" sz="2400" dirty="0"/>
              <a:t>Regression coefficient for the predictor</a:t>
            </a:r>
          </a:p>
          <a:p>
            <a:pPr lvl="2"/>
            <a:r>
              <a:rPr lang="en-US" sz="2000" i="1" dirty="0"/>
              <a:t>Amount of change in Y for each one-unit change in X</a:t>
            </a:r>
          </a:p>
          <a:p>
            <a:pPr lvl="1"/>
            <a:r>
              <a:rPr lang="en-US" sz="2400" b="1" dirty="0"/>
              <a:t>Slope of the regression line</a:t>
            </a:r>
          </a:p>
          <a:p>
            <a:pPr lvl="1"/>
            <a:r>
              <a:rPr lang="en-US" sz="2400" dirty="0"/>
              <a:t>Direction/Strength of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D84CB9-AE00-D24F-B750-0BECDDE8A468}"/>
                  </a:ext>
                </a:extLst>
              </p:cNvPr>
              <p:cNvSpPr/>
              <p:nvPr/>
            </p:nvSpPr>
            <p:spPr>
              <a:xfrm>
                <a:off x="8353160" y="3685013"/>
                <a:ext cx="3447482" cy="72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D84CB9-AE00-D24F-B750-0BECDDE8A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160" y="3685013"/>
                <a:ext cx="3447482" cy="724494"/>
              </a:xfrm>
              <a:prstGeom prst="rect">
                <a:avLst/>
              </a:prstGeom>
              <a:blipFill>
                <a:blip r:embed="rId3"/>
                <a:stretch>
                  <a:fillRect t="-8621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29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Straight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4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44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charset="0"/>
                          </a:rPr>
                          <m:t>𝑆𝑃</m:t>
                        </m:r>
                      </m:num>
                      <m:den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US" sz="4400" i="1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</m:den>
                    </m:f>
                    <m:r>
                      <a:rPr lang="en-US" sz="4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400" i="1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440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44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4400" i="1"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sz="4400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400" i="1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sz="44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4400" i="1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lang="en-US" sz="4400" i="1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4400" i="1"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sz="44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44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4400" dirty="0"/>
              </a:p>
              <a:p>
                <a:pPr marL="0" indent="0" algn="ctr">
                  <a:buNone/>
                </a:pPr>
                <a:endParaRPr lang="en-US" sz="4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4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400" i="1">
                          <a:latin typeface="Cambria Math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sz="44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4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61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Good is the Model?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524000"/>
            <a:ext cx="10105136" cy="4152901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Variance in Y does Model Explain: </a:t>
            </a:r>
            <a:r>
              <a:rPr lang="en-GB" i="1" dirty="0"/>
              <a:t>R</a:t>
            </a:r>
            <a:r>
              <a:rPr lang="en-GB" baseline="30000" dirty="0"/>
              <a:t>2</a:t>
            </a:r>
            <a:endParaRPr lang="en-US" baseline="30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A28E4-7842-7640-9721-02EE2DFBA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</a:t>
            </a:r>
            <a:r>
              <a:rPr lang="en-US" baseline="30000" dirty="0"/>
              <a:t>2</a:t>
            </a:r>
            <a:endParaRPr lang="en-US" dirty="0"/>
          </a:p>
          <a:p>
            <a:pPr lvl="1"/>
            <a:r>
              <a:rPr lang="en-US" dirty="0"/>
              <a:t>The proportion of variance accounted for by the regression model.</a:t>
            </a:r>
          </a:p>
          <a:p>
            <a:pPr lvl="1"/>
            <a:r>
              <a:rPr lang="en-US" dirty="0"/>
              <a:t>The Pearson Correlation Coefficient Squared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8EFC5DE-8391-2245-8C6B-AC1F982A1086}"/>
                  </a:ext>
                </a:extLst>
              </p:cNvPr>
              <p:cNvSpPr/>
              <p:nvPr/>
            </p:nvSpPr>
            <p:spPr>
              <a:xfrm>
                <a:off x="3586915" y="4428375"/>
                <a:ext cx="5018169" cy="763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8EFC5DE-8391-2245-8C6B-AC1F982A1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915" y="4428375"/>
                <a:ext cx="5018169" cy="763992"/>
              </a:xfrm>
              <a:prstGeom prst="rect">
                <a:avLst/>
              </a:prstGeom>
              <a:blipFill>
                <a:blip r:embed="rId3"/>
                <a:stretch>
                  <a:fillRect t="-3279" b="-80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A421-4A93-3C46-884C-80BFBBE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D597C-F214-1443-B86C-72E79738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want to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measure multiple, competing variables that represent different theories or hypotheses… and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control for spuriousness (e.g. some unexplained third variable that could explain the relationship between X and Y)</a:t>
            </a:r>
          </a:p>
          <a:p>
            <a:endParaRPr lang="en-US" dirty="0"/>
          </a:p>
          <a:p>
            <a:r>
              <a:rPr lang="en-US" dirty="0"/>
              <a:t>We include multiple independent variables: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C270BC-3E14-174D-A357-21CACFB70246}"/>
                  </a:ext>
                </a:extLst>
              </p:cNvPr>
              <p:cNvSpPr/>
              <p:nvPr/>
            </p:nvSpPr>
            <p:spPr>
              <a:xfrm>
                <a:off x="2857613" y="5469465"/>
                <a:ext cx="6476773" cy="534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…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0C270BC-3E14-174D-A357-21CACFB70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613" y="5469465"/>
                <a:ext cx="6476773" cy="534762"/>
              </a:xfrm>
              <a:prstGeom prst="rect">
                <a:avLst/>
              </a:prstGeom>
              <a:blipFill>
                <a:blip r:embed="rId2"/>
                <a:stretch>
                  <a:fillRect t="-6977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22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iscStat Lectur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pecial Anim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pecial Anim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pecial Anim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pres_2019" id="{09869DB1-56FE-DC41-B93C-FB610453C327}" vid="{C52525CF-DFE4-B24F-94B4-BCBB4F20E332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4088</TotalTime>
  <Words>737</Words>
  <Application>Microsoft Macintosh PowerPoint</Application>
  <PresentationFormat>Widescreen</PresentationFormat>
  <Paragraphs>85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Cambria Math</vt:lpstr>
      <vt:lpstr>Century Gothic</vt:lpstr>
      <vt:lpstr>Helvetica Neue Thin</vt:lpstr>
      <vt:lpstr>Trebuchet MS</vt:lpstr>
      <vt:lpstr>Tw Cen MT</vt:lpstr>
      <vt:lpstr>Tw Cen MT Condensed</vt:lpstr>
      <vt:lpstr>Wingdings 3</vt:lpstr>
      <vt:lpstr>DiscStat Lecture</vt:lpstr>
      <vt:lpstr>Integral</vt:lpstr>
      <vt:lpstr>Linear/OLS Regression</vt:lpstr>
      <vt:lpstr>What is Regression?</vt:lpstr>
      <vt:lpstr>Ordinary Least Squares</vt:lpstr>
      <vt:lpstr>Ordinary Least Squares</vt:lpstr>
      <vt:lpstr>Describing a Straight Line</vt:lpstr>
      <vt:lpstr>Calculating the Straight Line</vt:lpstr>
      <vt:lpstr>How Good is the Model?</vt:lpstr>
      <vt:lpstr>How Much Variance in Y does Model Explain: R2</vt:lpstr>
      <vt:lpstr>Multivariate OLS</vt:lpstr>
      <vt:lpstr>Linear/OLS Assumptions</vt:lpstr>
      <vt:lpstr>Linear/OLS (Hypotheses)</vt:lpstr>
    </vt:vector>
  </TitlesOfParts>
  <Company>University of Sussex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Dr. Andy Field</dc:creator>
  <cp:lastModifiedBy>Burrel Vann</cp:lastModifiedBy>
  <cp:revision>152</cp:revision>
  <dcterms:created xsi:type="dcterms:W3CDTF">2010-10-05T07:56:41Z</dcterms:created>
  <dcterms:modified xsi:type="dcterms:W3CDTF">2020-04-15T22:59:02Z</dcterms:modified>
</cp:coreProperties>
</file>